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3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>
        <p:scale>
          <a:sx n="50" d="100"/>
          <a:sy n="50" d="100"/>
        </p:scale>
        <p:origin x="4590" y="8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Date Placeholder 4">
            <a:extLst>
              <a:ext uri="{FF2B5EF4-FFF2-40B4-BE49-F238E27FC236}">
                <a16:creationId xmlns:a16="http://schemas.microsoft.com/office/drawing/2014/main" id="{51EF4079-53CC-45B1-B7EF-5949A288E80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>
            <a:lvl1pPr algn="r">
              <a:defRPr sz="1200"/>
            </a:lvl1pPr>
          </a:lstStyle>
          <a:p>
            <a:r>
              <a:rPr lang="en-US" dirty="0"/>
              <a:t>12th July 2019, Porto </a:t>
            </a:r>
          </a:p>
        </p:txBody>
      </p:sp>
      <p:sp>
        <p:nvSpPr>
          <p:cNvPr id="34" name="Header Placeholder 5">
            <a:extLst>
              <a:ext uri="{FF2B5EF4-FFF2-40B4-BE49-F238E27FC236}">
                <a16:creationId xmlns:a16="http://schemas.microsoft.com/office/drawing/2014/main" id="{63DFB87A-B709-4CC8-81A6-23EF524727A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36" name="Notes Placeholder 8">
            <a:extLst>
              <a:ext uri="{FF2B5EF4-FFF2-40B4-BE49-F238E27FC236}">
                <a16:creationId xmlns:a16="http://schemas.microsoft.com/office/drawing/2014/main" id="{EF944FFD-6756-4CE8-BC66-B3A86BDDE4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7" name="Footer Placeholder 9">
            <a:extLst>
              <a:ext uri="{FF2B5EF4-FFF2-40B4-BE49-F238E27FC236}">
                <a16:creationId xmlns:a16="http://schemas.microsoft.com/office/drawing/2014/main" id="{0893DFA9-1F00-4F96-B2BD-E418E4A497B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38" name="Slide Number Placeholder 11">
            <a:extLst>
              <a:ext uri="{FF2B5EF4-FFF2-40B4-BE49-F238E27FC236}">
                <a16:creationId xmlns:a16="http://schemas.microsoft.com/office/drawing/2014/main" id="{FAFD57A5-C759-4C99-A223-2805F4D7C9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pPr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Date Placeholder 4">
            <a:extLst>
              <a:ext uri="{FF2B5EF4-FFF2-40B4-BE49-F238E27FC236}">
                <a16:creationId xmlns:a16="http://schemas.microsoft.com/office/drawing/2014/main" id="{D0FC6166-4CED-4AE7-9671-AA5C8D3F97A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>
            <a:lvl1pPr algn="r">
              <a:defRPr sz="1200"/>
            </a:lvl1pPr>
          </a:lstStyle>
          <a:p>
            <a:r>
              <a:rPr lang="en-US" dirty="0"/>
              <a:t>12th July 2019, Porto </a:t>
            </a:r>
          </a:p>
        </p:txBody>
      </p:sp>
      <p:sp>
        <p:nvSpPr>
          <p:cNvPr id="21" name="Header Placeholder 5">
            <a:extLst>
              <a:ext uri="{FF2B5EF4-FFF2-40B4-BE49-F238E27FC236}">
                <a16:creationId xmlns:a16="http://schemas.microsoft.com/office/drawing/2014/main" id="{0012C241-E091-4A83-B08D-B3BDE37E5C1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3" name="Notes Placeholder 8">
            <a:extLst>
              <a:ext uri="{FF2B5EF4-FFF2-40B4-BE49-F238E27FC236}">
                <a16:creationId xmlns:a16="http://schemas.microsoft.com/office/drawing/2014/main" id="{968E96F8-49E7-4F6F-B420-C800369F25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Footer Placeholder 9">
            <a:extLst>
              <a:ext uri="{FF2B5EF4-FFF2-40B4-BE49-F238E27FC236}">
                <a16:creationId xmlns:a16="http://schemas.microsoft.com/office/drawing/2014/main" id="{D7D5AC3A-DB7F-4680-A786-55DE8B09E90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5" name="Slide Number Placeholder 11">
            <a:extLst>
              <a:ext uri="{FF2B5EF4-FFF2-40B4-BE49-F238E27FC236}">
                <a16:creationId xmlns:a16="http://schemas.microsoft.com/office/drawing/2014/main" id="{B405C404-69C6-4C29-AAB4-2845248D1D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42682" indent="-242682">
              <a:buAutoNum type="arabicPeriod"/>
            </a:pPr>
            <a:r>
              <a:rPr lang="en-US" dirty="0"/>
              <a:t>Their position and heading velocity</a:t>
            </a:r>
          </a:p>
          <a:p>
            <a:pPr marL="242682" indent="-242682">
              <a:buAutoNum type="arabicPeriod"/>
            </a:pPr>
            <a:r>
              <a:rPr lang="en-US" dirty="0"/>
              <a:t>Your own intentions</a:t>
            </a:r>
          </a:p>
          <a:p>
            <a:pPr marL="242682" indent="-242682">
              <a:buAutoNum type="arabicPeriod"/>
            </a:pPr>
            <a:endParaRPr lang="en-US" dirty="0"/>
          </a:p>
          <a:p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67375" lvl="1" indent="-182011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67375" lvl="1" indent="-182011">
              <a:buFontTx/>
              <a:buChar char="-"/>
            </a:pPr>
            <a:r>
              <a:rPr lang="en-US" dirty="0"/>
              <a:t>Weather constraints</a:t>
            </a:r>
          </a:p>
          <a:p>
            <a:pPr marL="667375" lvl="1" indent="-182011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67375" lvl="1" indent="-182011">
              <a:buFontTx/>
              <a:buChar char="-"/>
            </a:pPr>
            <a:r>
              <a:rPr lang="en-US" dirty="0"/>
              <a:t>Map of obstacles</a:t>
            </a:r>
          </a:p>
          <a:p>
            <a:pPr marL="667375" lvl="1" indent="-182011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data sources are basically a static and dynamic constraints for UAS</a:t>
            </a:r>
          </a:p>
          <a:p>
            <a:endParaRPr lang="en-US" dirty="0"/>
          </a:p>
          <a:p>
            <a:r>
              <a:rPr lang="en-US" dirty="0"/>
              <a:t>Situation assessment – own module</a:t>
            </a:r>
          </a:p>
          <a:p>
            <a:r>
              <a:rPr lang="en-US" dirty="0"/>
              <a:t>	- Outside Events   - ex. new intruder arrival</a:t>
            </a:r>
          </a:p>
          <a:p>
            <a:r>
              <a:rPr lang="en-US" dirty="0"/>
              <a:t>	- Internal Triggers –  ex. reach of decision point</a:t>
            </a:r>
          </a:p>
          <a:p>
            <a:r>
              <a:rPr lang="en-US" dirty="0"/>
              <a:t>	- Valid Directives – ex. Geofencing around Honeywell CZ27 building</a:t>
            </a:r>
          </a:p>
          <a:p>
            <a:r>
              <a:rPr lang="en-US" dirty="0"/>
              <a:t>	- Probabilistic situation changes are evaluated – ex increase of danger of bird collision …</a:t>
            </a:r>
          </a:p>
          <a:p>
            <a:endParaRPr lang="en-US" dirty="0"/>
          </a:p>
          <a:p>
            <a:r>
              <a:rPr lang="en-US" dirty="0"/>
              <a:t>It triggers a Avoidance Run</a:t>
            </a:r>
          </a:p>
          <a:p>
            <a:endParaRPr lang="en-US" dirty="0"/>
          </a:p>
          <a:p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defTabSz="485364"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42682" indent="-242682">
              <a:buAutoNum type="arabicPeriod"/>
            </a:pPr>
            <a:r>
              <a:rPr lang="en-US" dirty="0"/>
              <a:t>Calculates Collision Cases,</a:t>
            </a:r>
          </a:p>
          <a:p>
            <a:pPr marL="242682" indent="-242682">
              <a:buAutoNum type="arabicPeriod"/>
            </a:pPr>
            <a:r>
              <a:rPr lang="en-US" dirty="0"/>
              <a:t>Creates solution</a:t>
            </a:r>
          </a:p>
          <a:p>
            <a:pPr marL="242682" indent="-242682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3350" y="128588"/>
            <a:ext cx="7370763" cy="5529262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>
          <a:xfrm>
            <a:off x="1" y="2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" y="9721487"/>
            <a:ext cx="7104063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024139" y="9721487"/>
            <a:ext cx="3078321" cy="511382"/>
          </a:xfrm>
          <a:prstGeom prst="rect">
            <a:avLst/>
          </a:prstGeom>
        </p:spPr>
        <p:txBody>
          <a:bodyPr lIns="97073" tIns="48536" rIns="97073" bIns="48536"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307975" y="0"/>
            <a:ext cx="7720013" cy="57912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4" y="5949830"/>
            <a:ext cx="7104063" cy="4269548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4389</TotalTime>
  <Words>4030</Words>
  <Application>Microsoft Office PowerPoint</Application>
  <PresentationFormat>On-screen Show (4:3)</PresentationFormat>
  <Paragraphs>1256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0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377</cp:revision>
  <cp:lastPrinted>2015-07-29T21:30:37Z</cp:lastPrinted>
  <dcterms:created xsi:type="dcterms:W3CDTF">2017-09-21T08:49:16Z</dcterms:created>
  <dcterms:modified xsi:type="dcterms:W3CDTF">2019-07-06T09:40:17Z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